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9" r:id="rId4"/>
    <p:sldId id="281" r:id="rId5"/>
    <p:sldId id="282" r:id="rId6"/>
    <p:sldId id="283"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custT="1"/>
      <dgm:spPr/>
      <dgm:t>
        <a:bodyPr/>
        <a:lstStyle/>
        <a:p>
          <a:pPr rtl="1"/>
          <a:r>
            <a:rPr lang="ar-SA" sz="2400" b="1" dirty="0" smtClean="0">
              <a:solidFill>
                <a:schemeClr val="tx1"/>
              </a:solidFill>
            </a:rPr>
            <a:t>1- تنفيذ النشاطات التدريبية في مكان هاديء ومنظم، وتكون ممتعة وتحظى باهتمام الأطفال..</a:t>
          </a:r>
          <a:endParaRPr lang="ar-EG" sz="2400" b="1" dirty="0">
            <a:solidFill>
              <a:schemeClr val="tx1"/>
            </a:solidFill>
          </a:endParaRPr>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custT="1"/>
      <dgm:spPr/>
      <dgm:t>
        <a:bodyPr/>
        <a:lstStyle/>
        <a:p>
          <a:pPr rtl="1"/>
          <a:r>
            <a:rPr lang="ar-SA" sz="2800" b="1" dirty="0" smtClean="0">
              <a:solidFill>
                <a:schemeClr val="tx1"/>
              </a:solidFill>
            </a:rPr>
            <a:t>2- حث الطفل على تدوين الملاحظات بهدف مراجعة المعلومات في فترات لاحقة.</a:t>
          </a:r>
          <a:endParaRPr lang="ar-EG" sz="2800" b="1" dirty="0">
            <a:solidFill>
              <a:schemeClr val="tx1"/>
            </a:solidFill>
          </a:endParaRPr>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custT="1"/>
      <dgm:spPr/>
      <dgm:t>
        <a:bodyPr/>
        <a:lstStyle/>
        <a:p>
          <a:pPr algn="r" rtl="1"/>
          <a:r>
            <a:rPr lang="ar-SA" sz="2400" b="1" dirty="0" smtClean="0">
              <a:solidFill>
                <a:schemeClr val="tx1"/>
              </a:solidFill>
            </a:rPr>
            <a:t>3-كون الاستماع عملية نشطة بحيث يوقف الطفل الشريط المسجل عند الحاجة للتفكير بما جاء فيه.</a:t>
          </a:r>
          <a:endParaRPr lang="ar-EG" sz="2400" b="1" dirty="0">
            <a:solidFill>
              <a:schemeClr val="tx1"/>
            </a:solidFill>
          </a:endParaRPr>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custT="1"/>
      <dgm:spPr/>
      <dgm:t>
        <a:bodyPr/>
        <a:lstStyle/>
        <a:p>
          <a:pPr algn="r" rtl="1"/>
          <a:r>
            <a:rPr lang="ar-SA" sz="2400" b="1" dirty="0" smtClean="0">
              <a:solidFill>
                <a:schemeClr val="tx1"/>
              </a:solidFill>
            </a:rPr>
            <a:t>4-زيادة سرعة الاستماع ولكن بعد تطور المهارات السمعية أساسية، ويتم ذلك باستخدام أجهزة خاصة تقدم المعلومات بسرعة أكبر من السرعة الاعتيادية.</a:t>
          </a:r>
          <a:endParaRPr lang="ar-EG" sz="2400" b="1" dirty="0">
            <a:solidFill>
              <a:schemeClr val="tx1"/>
            </a:solidFill>
          </a:endParaRPr>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38F2E11B-1D9A-4D74-96E1-D4483B995D83}" type="presOf" srcId="{8F7A580D-3D6A-44AB-AA18-62273F647C9C}" destId="{4E692C71-3B4E-422E-A900-894FB3EE0A8C}"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FCA76D0F-91C7-41D1-A65E-DFD6337AD3DC}" type="presOf" srcId="{D72ADF6E-B823-4F6F-886F-9ACCDCE27DE1}" destId="{389B97C0-4D99-421B-9680-3CF93ED97F0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C118300B-B8C9-475A-857B-A544A15AEA42}" type="presOf" srcId="{0DFED5D5-6084-4552-B3FD-859E18F5B2D9}" destId="{B24B0790-4CD4-4F93-8A2B-8438CADECCD6}" srcOrd="0" destOrd="0" presId="urn:diagrams.loki3.com/VaryingWidthList+Icon"/>
    <dgm:cxn modelId="{1FC7D9D8-F077-41D4-9009-545C3502E23D}" type="presOf" srcId="{D27FD16B-94C9-4867-968C-770E90208518}" destId="{4C94B263-42FD-4EEB-B38A-737C51BD8435}" srcOrd="0" destOrd="0" presId="urn:diagrams.loki3.com/VaryingWidthList+Icon"/>
    <dgm:cxn modelId="{47D68D52-767D-47DD-9CAF-97B407EF0E1E}" type="presOf" srcId="{43F5C085-6403-4208-97A7-DAD52CEBB576}" destId="{65027CCD-790E-4EC8-865B-3DB0F3B5B4C0}" srcOrd="0" destOrd="0" presId="urn:diagrams.loki3.com/VaryingWidthList+Icon"/>
    <dgm:cxn modelId="{CD3819E9-62D1-4543-816D-89A5C8B79A1E}" type="presParOf" srcId="{4E692C71-3B4E-422E-A900-894FB3EE0A8C}" destId="{4C94B263-42FD-4EEB-B38A-737C51BD8435}" srcOrd="0" destOrd="0" presId="urn:diagrams.loki3.com/VaryingWidthList+Icon"/>
    <dgm:cxn modelId="{623D784B-F019-4EFF-A8E8-E5AD25AD964C}" type="presParOf" srcId="{4E692C71-3B4E-422E-A900-894FB3EE0A8C}" destId="{22D3A914-66C2-471E-99BF-4CC9143F02D9}" srcOrd="1" destOrd="0" presId="urn:diagrams.loki3.com/VaryingWidthList+Icon"/>
    <dgm:cxn modelId="{7CB60E66-1A47-45B0-B0BD-A02ECE825EA4}" type="presParOf" srcId="{4E692C71-3B4E-422E-A900-894FB3EE0A8C}" destId="{B24B0790-4CD4-4F93-8A2B-8438CADECCD6}" srcOrd="2" destOrd="0" presId="urn:diagrams.loki3.com/VaryingWidthList+Icon"/>
    <dgm:cxn modelId="{04D8785B-9539-4F68-A451-404CD953A3F1}" type="presParOf" srcId="{4E692C71-3B4E-422E-A900-894FB3EE0A8C}" destId="{026B7919-7634-43BA-BC96-3FA10F37D63A}" srcOrd="3" destOrd="0" presId="urn:diagrams.loki3.com/VaryingWidthList+Icon"/>
    <dgm:cxn modelId="{94CE7247-5CCE-4E43-8C7C-D40058BB68EF}" type="presParOf" srcId="{4E692C71-3B4E-422E-A900-894FB3EE0A8C}" destId="{389B97C0-4D99-421B-9680-3CF93ED97F05}" srcOrd="4" destOrd="0" presId="urn:diagrams.loki3.com/VaryingWidthList+Icon"/>
    <dgm:cxn modelId="{5DC052E3-2140-4D85-8DA8-3E07B7A866FF}" type="presParOf" srcId="{4E692C71-3B4E-422E-A900-894FB3EE0A8C}" destId="{8DEBF8C4-3A9D-4491-8BD4-EE52DD819C3E}" srcOrd="5" destOrd="0" presId="urn:diagrams.loki3.com/VaryingWidthList+Icon"/>
    <dgm:cxn modelId="{E9635FDE-BFA1-4B24-B0BD-F35D67516090}"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5595"/>
          <a:ext cx="8229600" cy="120324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1- تنفيذ النشاطات التدريبية في مكان هاديء ومنظم، وتكون ممتعة وتحظى باهتمام الأطفال..</a:t>
          </a:r>
          <a:endParaRPr lang="ar-EG" sz="2400" b="1" kern="1200" dirty="0">
            <a:solidFill>
              <a:schemeClr val="tx1"/>
            </a:solidFill>
          </a:endParaRPr>
        </a:p>
      </dsp:txBody>
      <dsp:txXfrm>
        <a:off x="0" y="5595"/>
        <a:ext cx="8229600" cy="1203242"/>
      </dsp:txXfrm>
    </dsp:sp>
    <dsp:sp modelId="{B24B0790-4CD4-4F93-8A2B-8438CADECCD6}">
      <dsp:nvSpPr>
        <dsp:cNvPr id="0" name=""/>
        <dsp:cNvSpPr/>
      </dsp:nvSpPr>
      <dsp:spPr>
        <a:xfrm>
          <a:off x="0" y="1269000"/>
          <a:ext cx="8229600" cy="1203242"/>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2- حث الطفل على تدوين الملاحظات بهدف مراجعة المعلومات في فترات لاحقة.</a:t>
          </a:r>
          <a:endParaRPr lang="ar-EG" sz="2800" b="1" kern="1200" dirty="0">
            <a:solidFill>
              <a:schemeClr val="tx1"/>
            </a:solidFill>
          </a:endParaRPr>
        </a:p>
      </dsp:txBody>
      <dsp:txXfrm>
        <a:off x="0" y="1269000"/>
        <a:ext cx="8229600" cy="1203242"/>
      </dsp:txXfrm>
    </dsp:sp>
    <dsp:sp modelId="{389B97C0-4D99-421B-9680-3CF93ED97F05}">
      <dsp:nvSpPr>
        <dsp:cNvPr id="0" name=""/>
        <dsp:cNvSpPr/>
      </dsp:nvSpPr>
      <dsp:spPr>
        <a:xfrm>
          <a:off x="0" y="2532405"/>
          <a:ext cx="8229600" cy="724556"/>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solidFill>
                <a:schemeClr val="tx1"/>
              </a:solidFill>
            </a:rPr>
            <a:t>3-كون الاستماع عملية نشطة بحيث يوقف الطفل الشريط المسجل عند الحاجة للتفكير بما جاء فيه.</a:t>
          </a:r>
          <a:endParaRPr lang="ar-EG" sz="2400" b="1" kern="1200" dirty="0">
            <a:solidFill>
              <a:schemeClr val="tx1"/>
            </a:solidFill>
          </a:endParaRPr>
        </a:p>
      </dsp:txBody>
      <dsp:txXfrm>
        <a:off x="0" y="2532405"/>
        <a:ext cx="8229600" cy="724556"/>
      </dsp:txXfrm>
    </dsp:sp>
    <dsp:sp modelId="{65027CCD-790E-4EC8-865B-3DB0F3B5B4C0}">
      <dsp:nvSpPr>
        <dsp:cNvPr id="0" name=""/>
        <dsp:cNvSpPr/>
      </dsp:nvSpPr>
      <dsp:spPr>
        <a:xfrm>
          <a:off x="0" y="3317124"/>
          <a:ext cx="8229600" cy="120324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solidFill>
                <a:schemeClr val="tx1"/>
              </a:solidFill>
            </a:rPr>
            <a:t>4-زيادة سرعة الاستماع ولكن بعد تطور المهارات السمعية أساسية، ويتم ذلك باستخدام أجهزة خاصة تقدم المعلومات بسرعة أكبر من السرعة الاعتيادية.</a:t>
          </a:r>
          <a:endParaRPr lang="ar-EG" sz="2400" b="1" kern="1200" dirty="0">
            <a:solidFill>
              <a:schemeClr val="tx1"/>
            </a:solidFill>
          </a:endParaRPr>
        </a:p>
      </dsp:txBody>
      <dsp:txXfrm>
        <a:off x="0" y="3317124"/>
        <a:ext cx="8229600" cy="1203242"/>
      </dsp:txXfrm>
    </dsp:sp>
  </dsp:spTree>
</dsp:drawing>
</file>

<file path=ppt/diagrams/layout1.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3979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76156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404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4675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604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1713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7F155-0ED3-40D7-9929-D14659074F96}"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9310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7F155-0ED3-40D7-9929-D14659074F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6180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F155-0ED3-40D7-9929-D14659074F96}"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5290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45122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1690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7F155-0ED3-40D7-9929-D14659074F96}"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52FE-4077-4C27-B1BA-6EC8E3CD51AD}" type="slidenum">
              <a:rPr lang="en-US" smtClean="0"/>
              <a:t>‹#›</a:t>
            </a:fld>
            <a:endParaRPr lang="en-US"/>
          </a:p>
        </p:txBody>
      </p:sp>
    </p:spTree>
    <p:extLst>
      <p:ext uri="{BB962C8B-B14F-4D97-AF65-F5344CB8AC3E}">
        <p14:creationId xmlns:p14="http://schemas.microsoft.com/office/powerpoint/2010/main" val="2621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44" y="404664"/>
            <a:ext cx="2662064" cy="1755627"/>
          </a:xfrm>
        </p:spPr>
        <p:txBody>
          <a:bodyPr>
            <a:normAutofit fontScale="90000"/>
          </a:bodyPr>
          <a:lstStyle/>
          <a:p>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a:solidFill>
                  <a:schemeClr val="tx2">
                    <a:lumMod val="75000"/>
                  </a:schemeClr>
                </a:solidFill>
              </a:rPr>
              <a:t>ك</a:t>
            </a:r>
            <a:r>
              <a:rPr lang="ar-EG" altLang="en-US" sz="2400" b="1" dirty="0" smtClean="0">
                <a:ln>
                  <a:noFill/>
                </a:ln>
                <a:solidFill>
                  <a:schemeClr val="tx2">
                    <a:lumMod val="75000"/>
                  </a:schemeClr>
                </a:solidFill>
              </a:rPr>
              <a:t>لية التربية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b="1" dirty="0"/>
          </a:p>
        </p:txBody>
      </p:sp>
      <p:sp>
        <p:nvSpPr>
          <p:cNvPr id="3" name="Subtitle 2"/>
          <p:cNvSpPr>
            <a:spLocks noGrp="1"/>
          </p:cNvSpPr>
          <p:nvPr>
            <p:ph type="subTitle" idx="1"/>
          </p:nvPr>
        </p:nvSpPr>
        <p:spPr>
          <a:xfrm>
            <a:off x="1371600" y="2420888"/>
            <a:ext cx="6400800" cy="3217912"/>
          </a:xfrm>
        </p:spPr>
        <p:txBody>
          <a:bodyPr>
            <a:normAutofit fontScale="85000" lnSpcReduction="10000"/>
          </a:bodyPr>
          <a:lstStyle/>
          <a:p>
            <a:pPr algn="r"/>
            <a:r>
              <a:rPr lang="ar-SA" altLang="en-US" sz="3000" b="1" dirty="0">
                <a:solidFill>
                  <a:srgbClr val="8BB434"/>
                </a:solidFill>
                <a:latin typeface="Corbel"/>
                <a:ea typeface="+mj-ea"/>
                <a:cs typeface="Tahoma"/>
              </a:rPr>
              <a:t>المادة : طرق تدريس ذوى الاحتياجات </a:t>
            </a:r>
            <a:r>
              <a:rPr lang="ar-SA" altLang="en-US" sz="3000" b="1" dirty="0" smtClean="0">
                <a:solidFill>
                  <a:srgbClr val="8BB434"/>
                </a:solidFill>
                <a:latin typeface="Corbel"/>
                <a:ea typeface="+mj-ea"/>
                <a:cs typeface="Tahoma"/>
              </a:rPr>
              <a:t>الخاصة</a:t>
            </a:r>
            <a:r>
              <a:rPr lang="ar-SA" altLang="en-US" sz="3000" b="1" dirty="0">
                <a:solidFill>
                  <a:srgbClr val="8BB434"/>
                </a:solidFill>
                <a:latin typeface="Corbel"/>
                <a:ea typeface="+mj-ea"/>
                <a:cs typeface="Tahoma"/>
              </a:rPr>
              <a:t/>
            </a:r>
            <a:br>
              <a:rPr lang="ar-SA" altLang="en-US" sz="3000" b="1" dirty="0">
                <a:solidFill>
                  <a:srgbClr val="8BB434"/>
                </a:solidFill>
                <a:latin typeface="Corbel"/>
                <a:ea typeface="+mj-ea"/>
                <a:cs typeface="Tahoma"/>
              </a:rPr>
            </a:br>
            <a:r>
              <a:rPr lang="ar-SA" altLang="en-US" sz="3000" b="1" dirty="0">
                <a:solidFill>
                  <a:srgbClr val="8BB434"/>
                </a:solidFill>
                <a:latin typeface="Corbel"/>
                <a:ea typeface="+mj-ea"/>
                <a:cs typeface="Tahoma"/>
              </a:rPr>
              <a:t>الفرقة </a:t>
            </a:r>
            <a:r>
              <a:rPr lang="ar-SA" altLang="en-US" sz="3000" b="1" dirty="0" smtClean="0">
                <a:solidFill>
                  <a:srgbClr val="8BB434"/>
                </a:solidFill>
                <a:latin typeface="Corbel"/>
                <a:ea typeface="+mj-ea"/>
                <a:cs typeface="Tahoma"/>
              </a:rPr>
              <a:t>الرابعة تعليم أساسي</a:t>
            </a:r>
            <a:r>
              <a:rPr lang="ar-SA" altLang="en-US" sz="3500" b="1" dirty="0" smtClean="0">
                <a:solidFill>
                  <a:srgbClr val="8BB434"/>
                </a:solidFill>
                <a:latin typeface="Corbel"/>
                <a:ea typeface="+mj-ea"/>
                <a:cs typeface="Tahoma"/>
              </a:rPr>
              <a:t>شعبة </a:t>
            </a:r>
            <a:r>
              <a:rPr lang="ar-SA" altLang="en-US" sz="3500" b="1" dirty="0">
                <a:solidFill>
                  <a:srgbClr val="8BB434"/>
                </a:solidFill>
                <a:latin typeface="Corbel"/>
                <a:ea typeface="+mj-ea"/>
                <a:cs typeface="Tahoma"/>
              </a:rPr>
              <a:t>اللغة </a:t>
            </a:r>
            <a:r>
              <a:rPr lang="ar-SA" altLang="en-US" sz="3500" b="1" dirty="0" smtClean="0">
                <a:solidFill>
                  <a:srgbClr val="8BB434"/>
                </a:solidFill>
                <a:latin typeface="Corbel"/>
                <a:ea typeface="+mj-ea"/>
                <a:cs typeface="Tahoma"/>
              </a:rPr>
              <a:t>العربية</a:t>
            </a:r>
            <a:endParaRPr lang="ar-EG" altLang="en-US" sz="3500" b="1" dirty="0" smtClean="0">
              <a:solidFill>
                <a:srgbClr val="8BB434"/>
              </a:solidFill>
              <a:latin typeface="Corbel"/>
              <a:ea typeface="+mj-ea"/>
              <a:cs typeface="Tahoma"/>
            </a:endParaRPr>
          </a:p>
          <a:p>
            <a:pPr>
              <a:defRPr/>
            </a:pPr>
            <a:r>
              <a:rPr lang="ar-SA" b="1" dirty="0">
                <a:solidFill>
                  <a:schemeClr val="tx1"/>
                </a:solidFill>
              </a:rPr>
              <a:t>ميعاد المحاضرة : يوم الثلاثاء </a:t>
            </a:r>
            <a:r>
              <a:rPr lang="ar-SA" b="1" dirty="0" smtClean="0">
                <a:solidFill>
                  <a:schemeClr val="tx1"/>
                </a:solidFill>
              </a:rPr>
              <a:t>الموافق7 /4/ </a:t>
            </a:r>
            <a:r>
              <a:rPr lang="ar-SA" b="1" dirty="0">
                <a:solidFill>
                  <a:schemeClr val="tx1"/>
                </a:solidFill>
              </a:rPr>
              <a:t>2020</a:t>
            </a:r>
          </a:p>
          <a:p>
            <a:pPr>
              <a:defRPr/>
            </a:pPr>
            <a:r>
              <a:rPr lang="ar-SA" b="1" dirty="0">
                <a:solidFill>
                  <a:schemeClr val="tx1"/>
                </a:solidFill>
              </a:rPr>
              <a:t>الساعة التاسعة لشعبة  اللغة العربية</a:t>
            </a:r>
            <a:endParaRPr lang="ar-EG" b="1" dirty="0">
              <a:solidFill>
                <a:schemeClr val="accent6">
                  <a:lumMod val="75000"/>
                </a:schemeClr>
              </a:solidFill>
            </a:endParaRPr>
          </a:p>
          <a:p>
            <a:pPr algn="r"/>
            <a:r>
              <a:rPr lang="ar-EG" b="1" dirty="0" smtClean="0">
                <a:solidFill>
                  <a:schemeClr val="accent6">
                    <a:lumMod val="50000"/>
                  </a:schemeClr>
                </a:solidFill>
              </a:rPr>
              <a:t>             </a:t>
            </a:r>
            <a:r>
              <a:rPr lang="ar-SA" b="1" dirty="0" smtClean="0">
                <a:solidFill>
                  <a:schemeClr val="accent6">
                    <a:lumMod val="50000"/>
                  </a:schemeClr>
                </a:solidFill>
              </a:rPr>
              <a:t>د </a:t>
            </a:r>
            <a:r>
              <a:rPr lang="ar-SA" b="1" dirty="0">
                <a:solidFill>
                  <a:schemeClr val="accent6">
                    <a:lumMod val="50000"/>
                  </a:schemeClr>
                </a:solidFill>
              </a:rPr>
              <a:t>/ مروة دياب أبوزيد عبد الله</a:t>
            </a:r>
            <a:endParaRPr lang="ar-EG" b="1" dirty="0">
              <a:solidFill>
                <a:schemeClr val="accent6">
                  <a:lumMod val="50000"/>
                </a:schemeClr>
              </a:solidFill>
            </a:endParaRPr>
          </a:p>
          <a:p>
            <a:pPr algn="r"/>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702717"/>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98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altLang="en-US" sz="3600" b="1" dirty="0" smtClean="0">
                <a:ln>
                  <a:noFill/>
                </a:ln>
                <a:solidFill>
                  <a:schemeClr val="tx2"/>
                </a:solidFill>
              </a:rPr>
              <a:t>تابع </a:t>
            </a:r>
            <a:r>
              <a:rPr lang="ar-SA" altLang="en-US" sz="3600" b="1" dirty="0" smtClean="0">
                <a:ln>
                  <a:noFill/>
                </a:ln>
                <a:solidFill>
                  <a:schemeClr val="tx2"/>
                </a:solidFill>
              </a:rPr>
              <a:t>الفصل الثالث: طرائق وأساليب تدريس اللغة </a:t>
            </a:r>
            <a:r>
              <a:rPr lang="ar-EG" altLang="en-US" sz="3600" b="1" dirty="0" smtClean="0">
                <a:ln>
                  <a:noFill/>
                </a:ln>
                <a:solidFill>
                  <a:schemeClr val="tx2"/>
                </a:solidFill>
              </a:rPr>
              <a:t>  </a:t>
            </a:r>
            <a:r>
              <a:rPr lang="ar-SA" altLang="en-US" sz="3600" b="1" dirty="0" smtClean="0">
                <a:ln>
                  <a:noFill/>
                </a:ln>
                <a:solidFill>
                  <a:schemeClr val="tx2"/>
                </a:solidFill>
              </a:rPr>
              <a:t>العربية لذوي الاحتياجات الخاصة</a:t>
            </a:r>
            <a:endParaRPr lang="en-US" sz="3600" dirty="0"/>
          </a:p>
        </p:txBody>
      </p:sp>
      <p:sp>
        <p:nvSpPr>
          <p:cNvPr id="3" name="Content Placeholder 2"/>
          <p:cNvSpPr>
            <a:spLocks noGrp="1"/>
          </p:cNvSpPr>
          <p:nvPr>
            <p:ph idx="1"/>
          </p:nvPr>
        </p:nvSpPr>
        <p:spPr/>
        <p:txBody>
          <a:bodyPr/>
          <a:lstStyle/>
          <a:p>
            <a:pPr marL="0" indent="0" algn="r">
              <a:buNone/>
            </a:pPr>
            <a:endParaRPr lang="en-US" dirty="0"/>
          </a:p>
        </p:txBody>
      </p:sp>
      <p:sp>
        <p:nvSpPr>
          <p:cNvPr id="5" name="Rounded Rectangle 4"/>
          <p:cNvSpPr/>
          <p:nvPr/>
        </p:nvSpPr>
        <p:spPr>
          <a:xfrm>
            <a:off x="611560" y="1736812"/>
            <a:ext cx="7992888" cy="165618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solidFill>
                  <a:schemeClr val="tx1"/>
                </a:solidFill>
              </a:rPr>
              <a:t>الأساليب التدريسية لذوى الإعاقة السمعية</a:t>
            </a:r>
            <a:endParaRPr lang="en-US" sz="4000" b="1" dirty="0">
              <a:solidFill>
                <a:schemeClr val="tx1"/>
              </a:solidFill>
            </a:endParaRPr>
          </a:p>
        </p:txBody>
      </p:sp>
      <p:sp>
        <p:nvSpPr>
          <p:cNvPr id="6" name="Rounded Rectangle 5"/>
          <p:cNvSpPr/>
          <p:nvPr/>
        </p:nvSpPr>
        <p:spPr>
          <a:xfrm>
            <a:off x="611560" y="3545396"/>
            <a:ext cx="7920880"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solidFill>
                  <a:schemeClr val="tx1"/>
                </a:solidFill>
              </a:rPr>
              <a:t>أساليب التعامل مع ذوى الإعاقة البصرية</a:t>
            </a:r>
            <a:endParaRPr lang="en-US" sz="4000" b="1" dirty="0">
              <a:solidFill>
                <a:schemeClr val="tx1"/>
              </a:solidFill>
            </a:endParaRPr>
          </a:p>
        </p:txBody>
      </p:sp>
    </p:spTree>
    <p:extLst>
      <p:ext uri="{BB962C8B-B14F-4D97-AF65-F5344CB8AC3E}">
        <p14:creationId xmlns:p14="http://schemas.microsoft.com/office/powerpoint/2010/main" val="3888160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altLang="en-US" sz="3600" b="1" dirty="0" smtClean="0">
                <a:ln>
                  <a:noFill/>
                </a:ln>
                <a:solidFill>
                  <a:schemeClr val="tx2"/>
                </a:solidFill>
              </a:rPr>
              <a:t>الأساليب التدريسية لذوى الإعاقة السمعية:</a:t>
            </a:r>
            <a:endParaRPr lang="en-US" sz="3600" dirty="0"/>
          </a:p>
        </p:txBody>
      </p:sp>
      <p:sp>
        <p:nvSpPr>
          <p:cNvPr id="3" name="Content Placeholder 2"/>
          <p:cNvSpPr>
            <a:spLocks noGrp="1"/>
          </p:cNvSpPr>
          <p:nvPr>
            <p:ph idx="1"/>
          </p:nvPr>
        </p:nvSpPr>
        <p:spPr>
          <a:xfrm>
            <a:off x="457200" y="1340768"/>
            <a:ext cx="8229600" cy="4785395"/>
          </a:xfrm>
        </p:spPr>
        <p:txBody>
          <a:bodyPr/>
          <a:lstStyle/>
          <a:p>
            <a:endParaRPr lang="en-US" dirty="0"/>
          </a:p>
        </p:txBody>
      </p:sp>
      <p:sp>
        <p:nvSpPr>
          <p:cNvPr id="5" name="Rounded Rectangle 4"/>
          <p:cNvSpPr/>
          <p:nvPr/>
        </p:nvSpPr>
        <p:spPr>
          <a:xfrm>
            <a:off x="539552" y="1429364"/>
            <a:ext cx="7848872"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1- خلق مناخ فصلي إيجابي: فالتلميذ المعوق يستفيد بدرجة كبيرة من التفاعل الذى له معنى مع أقرانه ومع الأعضاء الآخرين في جماعة المدرسة، ويزيد هذا التعاون الفرص لتطوير اللغة والمهارات الاجتماعية، ويساعد في تحقيق ذلك ما يلي:</a:t>
            </a:r>
          </a:p>
          <a:p>
            <a:pPr algn="r"/>
            <a:r>
              <a:rPr lang="ar-SA" sz="2800" dirty="0" smtClean="0">
                <a:solidFill>
                  <a:schemeClr val="tx1"/>
                </a:solidFill>
              </a:rPr>
              <a:t>- دعوة معلم الصم ليتحدث مع الفصل عن عمليات السمع، وتأثير فقد السمع، وسوف نلاحظ أن التلميذ المعوق سيكون سعيداً لحدوث ذلك وغالباً سيشترك في الحوار.</a:t>
            </a:r>
          </a:p>
          <a:p>
            <a:pPr algn="r"/>
            <a:r>
              <a:rPr lang="ar-SA" sz="2800" dirty="0" smtClean="0">
                <a:solidFill>
                  <a:schemeClr val="tx1"/>
                </a:solidFill>
              </a:rPr>
              <a:t>- دعوة شخص معوق ليتحدث إلى الفصل.</a:t>
            </a:r>
            <a:endParaRPr lang="en-US" sz="2800" dirty="0">
              <a:solidFill>
                <a:schemeClr val="tx1"/>
              </a:solidFill>
            </a:endParaRPr>
          </a:p>
        </p:txBody>
      </p:sp>
    </p:spTree>
    <p:extLst>
      <p:ext uri="{BB962C8B-B14F-4D97-AF65-F5344CB8AC3E}">
        <p14:creationId xmlns:p14="http://schemas.microsoft.com/office/powerpoint/2010/main" val="1441310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642194"/>
          </a:xfrm>
          <a:solidFill>
            <a:schemeClr val="accent6">
              <a:lumMod val="60000"/>
              <a:lumOff val="40000"/>
            </a:schemeClr>
          </a:solidFill>
        </p:spPr>
        <p:txBody>
          <a:bodyPr>
            <a:noAutofit/>
          </a:bodyPr>
          <a:lstStyle/>
          <a:p>
            <a:r>
              <a:rPr lang="ar-SA" altLang="en-US" sz="2400" b="1" dirty="0" smtClean="0">
                <a:ln>
                  <a:noFill/>
                </a:ln>
                <a:solidFill>
                  <a:schemeClr val="tx2"/>
                </a:solidFill>
              </a:rPr>
              <a:t>2- استخدام أمثلة لتوضيح كيف أن الطالب المعاق يمكنه التغلب على الحواجز: مثل: مناقشة أمثلة للأفراد المعاقين الذين تغلبوا على الحواجز، مثل العلماء الذين يعانون من الإعاقة السمعية.</a:t>
            </a:r>
            <a:endParaRPr lang="en-US" sz="2400" dirty="0"/>
          </a:p>
        </p:txBody>
      </p:sp>
      <p:sp>
        <p:nvSpPr>
          <p:cNvPr id="3" name="Content Placeholder 2"/>
          <p:cNvSpPr>
            <a:spLocks noGrp="1"/>
          </p:cNvSpPr>
          <p:nvPr>
            <p:ph idx="1"/>
          </p:nvPr>
        </p:nvSpPr>
        <p:spPr>
          <a:xfrm>
            <a:off x="457200" y="1916832"/>
            <a:ext cx="8229600" cy="4209331"/>
          </a:xfrm>
        </p:spPr>
        <p:txBody>
          <a:bodyPr/>
          <a:lstStyle/>
          <a:p>
            <a:endParaRPr lang="en-US" dirty="0"/>
          </a:p>
        </p:txBody>
      </p:sp>
      <p:sp>
        <p:nvSpPr>
          <p:cNvPr id="5" name="Rounded Rectangle 4"/>
          <p:cNvSpPr/>
          <p:nvPr/>
        </p:nvSpPr>
        <p:spPr>
          <a:xfrm>
            <a:off x="539552" y="1916832"/>
            <a:ext cx="8136904"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400" dirty="0" smtClean="0">
                <a:solidFill>
                  <a:schemeClr val="tx1"/>
                </a:solidFill>
              </a:rPr>
              <a:t>3-كسب انتباه الطالب: فمن المهم كسب انتباه الطالب في المواقف التالية: - قبل الحديث إلى الطالب أو الفصل.</a:t>
            </a:r>
          </a:p>
          <a:p>
            <a:pPr algn="r"/>
            <a:r>
              <a:rPr lang="ar-SA" sz="2400" dirty="0" smtClean="0">
                <a:solidFill>
                  <a:schemeClr val="tx1"/>
                </a:solidFill>
              </a:rPr>
              <a:t>-قبل تقديم الموضوع.</a:t>
            </a:r>
          </a:p>
          <a:p>
            <a:pPr algn="r"/>
            <a:r>
              <a:rPr lang="ar-SA" sz="2400" dirty="0" smtClean="0">
                <a:solidFill>
                  <a:schemeClr val="tx1"/>
                </a:solidFill>
              </a:rPr>
              <a:t>-عند تغيير الموضوع.</a:t>
            </a:r>
          </a:p>
          <a:p>
            <a:pPr algn="r"/>
            <a:r>
              <a:rPr lang="ar-SA" sz="2400" dirty="0" smtClean="0">
                <a:solidFill>
                  <a:schemeClr val="tx1"/>
                </a:solidFill>
              </a:rPr>
              <a:t>-التحدث خلال المناقشة.</a:t>
            </a:r>
            <a:endParaRPr lang="en-US" sz="2400" dirty="0">
              <a:solidFill>
                <a:schemeClr val="tx1"/>
              </a:solidFill>
            </a:endParaRPr>
          </a:p>
        </p:txBody>
      </p:sp>
      <p:sp>
        <p:nvSpPr>
          <p:cNvPr id="4" name="Rounded Rectangle 3"/>
          <p:cNvSpPr/>
          <p:nvPr/>
        </p:nvSpPr>
        <p:spPr>
          <a:xfrm>
            <a:off x="539552" y="4096393"/>
            <a:ext cx="8136904" cy="18002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4- التحدث بوضوح من خلال:</a:t>
            </a:r>
          </a:p>
          <a:p>
            <a:pPr algn="r"/>
            <a:r>
              <a:rPr lang="ar-SA" sz="2800" dirty="0" smtClean="0">
                <a:solidFill>
                  <a:schemeClr val="tx1"/>
                </a:solidFill>
              </a:rPr>
              <a:t>- عدم المبالغة في الصوت أو حركة الشفاه.</a:t>
            </a:r>
          </a:p>
          <a:p>
            <a:pPr algn="r"/>
            <a:r>
              <a:rPr lang="ar-SA" sz="2800" dirty="0" smtClean="0">
                <a:solidFill>
                  <a:schemeClr val="tx1"/>
                </a:solidFill>
              </a:rPr>
              <a:t>- مواجهة الطالب مباشرة عند الكلام.</a:t>
            </a:r>
            <a:endParaRPr lang="en-US" sz="2800" dirty="0">
              <a:solidFill>
                <a:schemeClr val="tx1"/>
              </a:solidFill>
            </a:endParaRPr>
          </a:p>
        </p:txBody>
      </p:sp>
    </p:spTree>
    <p:extLst>
      <p:ext uri="{BB962C8B-B14F-4D97-AF65-F5344CB8AC3E}">
        <p14:creationId xmlns:p14="http://schemas.microsoft.com/office/powerpoint/2010/main" val="142651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36904" cy="1642194"/>
          </a:xfrm>
          <a:solidFill>
            <a:schemeClr val="accent3">
              <a:lumMod val="60000"/>
              <a:lumOff val="40000"/>
            </a:schemeClr>
          </a:solidFill>
        </p:spPr>
        <p:txBody>
          <a:bodyPr>
            <a:noAutofit/>
          </a:bodyPr>
          <a:lstStyle/>
          <a:p>
            <a:pPr algn="r"/>
            <a:r>
              <a:rPr lang="ar-SA" altLang="en-US" sz="2800" dirty="0" smtClean="0">
                <a:ln>
                  <a:noFill/>
                </a:ln>
                <a:solidFill>
                  <a:schemeClr val="tx2"/>
                </a:solidFill>
              </a:rPr>
              <a:t>5- مساعدة الطالب على حسن قراءة الحديث ( قراءة الشفاه والإشارات) وتوضيح المعلم لحركة الشفاه بما يعبر عن دلالة الأصوات اللغوية وفهم المعنى المراد للكلمات.</a:t>
            </a:r>
            <a:endParaRPr lang="en-US" sz="2800" dirty="0"/>
          </a:p>
        </p:txBody>
      </p:sp>
      <p:sp>
        <p:nvSpPr>
          <p:cNvPr id="3" name="Content Placeholder 2"/>
          <p:cNvSpPr>
            <a:spLocks noGrp="1"/>
          </p:cNvSpPr>
          <p:nvPr>
            <p:ph idx="1"/>
          </p:nvPr>
        </p:nvSpPr>
        <p:spPr>
          <a:xfrm>
            <a:off x="457200" y="1916832"/>
            <a:ext cx="8229600" cy="4209331"/>
          </a:xfrm>
        </p:spPr>
        <p:txBody>
          <a:bodyPr/>
          <a:lstStyle/>
          <a:p>
            <a:endParaRPr lang="en-US" dirty="0"/>
          </a:p>
        </p:txBody>
      </p:sp>
      <p:sp>
        <p:nvSpPr>
          <p:cNvPr id="5" name="Rounded Rectangle 4"/>
          <p:cNvSpPr/>
          <p:nvPr/>
        </p:nvSpPr>
        <p:spPr>
          <a:xfrm>
            <a:off x="539552" y="1916832"/>
            <a:ext cx="8136904" cy="208823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6- استخدام الأجهزة السمعية بطريقة فعالة وصحيحة ، وذلك يساعد الطالب على:</a:t>
            </a:r>
          </a:p>
          <a:p>
            <a:pPr algn="r"/>
            <a:r>
              <a:rPr lang="ar-SA" sz="2800" dirty="0" smtClean="0">
                <a:solidFill>
                  <a:schemeClr val="tx1"/>
                </a:solidFill>
              </a:rPr>
              <a:t>تطوير المهارات السمعية واللغوية، ومتابعة ما يحدث داخل الفصل بدقة.</a:t>
            </a:r>
            <a:endParaRPr lang="en-US" sz="2800" dirty="0">
              <a:solidFill>
                <a:schemeClr val="tx1"/>
              </a:solidFill>
            </a:endParaRPr>
          </a:p>
        </p:txBody>
      </p:sp>
      <p:sp>
        <p:nvSpPr>
          <p:cNvPr id="4" name="Rounded Rectangle 3"/>
          <p:cNvSpPr/>
          <p:nvPr/>
        </p:nvSpPr>
        <p:spPr>
          <a:xfrm>
            <a:off x="539552" y="4096393"/>
            <a:ext cx="8136904" cy="18002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3200" dirty="0" smtClean="0">
                <a:solidFill>
                  <a:schemeClr val="tx1"/>
                </a:solidFill>
              </a:rPr>
              <a:t>7- تقليل مواقف الضوضاء، والتطوير اللغوى للطالب المعاق لمساعدته في الفهم واستخدام اللغة.</a:t>
            </a:r>
            <a:endParaRPr lang="en-US" sz="3200" dirty="0">
              <a:solidFill>
                <a:schemeClr val="tx1"/>
              </a:solidFill>
            </a:endParaRPr>
          </a:p>
        </p:txBody>
      </p:sp>
    </p:spTree>
    <p:extLst>
      <p:ext uri="{BB962C8B-B14F-4D97-AF65-F5344CB8AC3E}">
        <p14:creationId xmlns:p14="http://schemas.microsoft.com/office/powerpoint/2010/main" val="2275758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36904" cy="1642194"/>
          </a:xfrm>
          <a:solidFill>
            <a:schemeClr val="accent5">
              <a:lumMod val="40000"/>
              <a:lumOff val="60000"/>
            </a:schemeClr>
          </a:solidFill>
        </p:spPr>
        <p:txBody>
          <a:bodyPr>
            <a:noAutofit/>
          </a:bodyPr>
          <a:lstStyle/>
          <a:p>
            <a:pPr algn="r"/>
            <a:r>
              <a:rPr lang="ar-SA" altLang="en-US" sz="2800" dirty="0" smtClean="0">
                <a:ln>
                  <a:noFill/>
                </a:ln>
                <a:solidFill>
                  <a:schemeClr val="tx2"/>
                </a:solidFill>
              </a:rPr>
              <a:t>8- متابعة التغيرات في أداء الطالب ومنها: نقص الانتباه في الفصل، وتغيرات في معدل العمل الذى تم إنجازه، أو تغيرات في مستوى فهم التعليمات أو المفاهيم.</a:t>
            </a:r>
            <a:endParaRPr lang="en-US" sz="2800" dirty="0"/>
          </a:p>
        </p:txBody>
      </p:sp>
      <p:sp>
        <p:nvSpPr>
          <p:cNvPr id="3" name="Content Placeholder 2"/>
          <p:cNvSpPr>
            <a:spLocks noGrp="1"/>
          </p:cNvSpPr>
          <p:nvPr>
            <p:ph idx="1"/>
          </p:nvPr>
        </p:nvSpPr>
        <p:spPr>
          <a:xfrm>
            <a:off x="457200" y="1916832"/>
            <a:ext cx="8229600" cy="4209331"/>
          </a:xfrm>
        </p:spPr>
        <p:txBody>
          <a:bodyPr/>
          <a:lstStyle/>
          <a:p>
            <a:endParaRPr lang="en-US" dirty="0"/>
          </a:p>
        </p:txBody>
      </p:sp>
      <p:sp>
        <p:nvSpPr>
          <p:cNvPr id="5" name="Rounded Rectangle 4"/>
          <p:cNvSpPr/>
          <p:nvPr/>
        </p:nvSpPr>
        <p:spPr>
          <a:xfrm>
            <a:off x="539552" y="2041527"/>
            <a:ext cx="8136904" cy="165618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9-التمسك بقواعد الأمان للطلبة المعوقين من خلال الشرح الواضح والدقيق لهذه القواعد.</a:t>
            </a:r>
            <a:endParaRPr lang="en-US" sz="2800" dirty="0">
              <a:solidFill>
                <a:schemeClr val="tx1"/>
              </a:solidFill>
            </a:endParaRPr>
          </a:p>
        </p:txBody>
      </p:sp>
      <p:sp>
        <p:nvSpPr>
          <p:cNvPr id="4" name="Rounded Rectangle 3"/>
          <p:cNvSpPr/>
          <p:nvPr/>
        </p:nvSpPr>
        <p:spPr>
          <a:xfrm>
            <a:off x="539552" y="3791583"/>
            <a:ext cx="8136904" cy="163686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rPr>
              <a:t>10- استخدام بعض الطرق الناجحة للاتصال مثل: الكتاب المدرسي المنزلي، واستخدام الأجهزة المختلفة كسماعات ، والفيديو الشارح.</a:t>
            </a:r>
            <a:endParaRPr lang="en-US" sz="2800" dirty="0">
              <a:solidFill>
                <a:schemeClr val="tx1"/>
              </a:solidFill>
            </a:endParaRPr>
          </a:p>
        </p:txBody>
      </p:sp>
    </p:spTree>
    <p:extLst>
      <p:ext uri="{BB962C8B-B14F-4D97-AF65-F5344CB8AC3E}">
        <p14:creationId xmlns:p14="http://schemas.microsoft.com/office/powerpoint/2010/main" val="2514512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r>
              <a:rPr lang="ar-SA" altLang="en-US" sz="3600" b="1" dirty="0" smtClean="0">
                <a:solidFill>
                  <a:schemeClr val="accent1">
                    <a:lumMod val="75000"/>
                  </a:schemeClr>
                </a:solidFill>
                <a:effectLst>
                  <a:outerShdw blurRad="38100" dist="38100" dir="2700000" algn="tl">
                    <a:srgbClr val="000000">
                      <a:alpha val="43137"/>
                    </a:srgbClr>
                  </a:outerShdw>
                </a:effectLst>
              </a:rPr>
              <a:t>أساليب التعامل مع ذوى الإعاقة البصرية:</a:t>
            </a:r>
            <a:endParaRPr lang="en-US" sz="3600" dirty="0"/>
          </a:p>
        </p:txBody>
      </p:sp>
      <p:sp>
        <p:nvSpPr>
          <p:cNvPr id="3" name="Content Placeholder 2"/>
          <p:cNvSpPr>
            <a:spLocks noGrp="1"/>
          </p:cNvSpPr>
          <p:nvPr>
            <p:ph idx="1"/>
          </p:nvPr>
        </p:nvSpPr>
        <p:spPr>
          <a:xfrm>
            <a:off x="827584" y="1556794"/>
            <a:ext cx="7283152" cy="3744414"/>
          </a:xfrm>
        </p:spPr>
        <p:txBody>
          <a:bodyPr>
            <a:normAutofit/>
          </a:bodyPr>
          <a:lstStyle/>
          <a:p>
            <a:pPr marL="0" indent="0" algn="r">
              <a:buNone/>
            </a:pPr>
            <a:r>
              <a:rPr lang="ar-SA" dirty="0" smtClean="0"/>
              <a:t>وسوف نتطرق هنا إلى العوامل المؤثرة في التعلم اللغوى لذوى الإعاقة البصرية:</a:t>
            </a:r>
          </a:p>
          <a:p>
            <a:pPr marL="0" indent="0" algn="r">
              <a:buNone/>
            </a:pPr>
            <a:r>
              <a:rPr lang="ar-SA" dirty="0" smtClean="0"/>
              <a:t>-القدرات العامة: ومنها القدرة العقلية، والسلوك التكيفي.</a:t>
            </a:r>
          </a:p>
          <a:p>
            <a:pPr marL="0" indent="0" algn="r">
              <a:buNone/>
            </a:pPr>
            <a:r>
              <a:rPr lang="ar-SA" dirty="0" smtClean="0"/>
              <a:t>-القدرات الخاصة.</a:t>
            </a:r>
          </a:p>
          <a:p>
            <a:pPr marL="0" indent="0" algn="r">
              <a:buNone/>
            </a:pPr>
            <a:r>
              <a:rPr lang="ar-SA" dirty="0" smtClean="0"/>
              <a:t>-استراتيجيات التعلم.</a:t>
            </a:r>
            <a:endParaRPr lang="en-US" dirty="0"/>
          </a:p>
        </p:txBody>
      </p:sp>
    </p:spTree>
    <p:extLst>
      <p:ext uri="{BB962C8B-B14F-4D97-AF65-F5344CB8AC3E}">
        <p14:creationId xmlns:p14="http://schemas.microsoft.com/office/powerpoint/2010/main" val="108016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FFC000"/>
          </a:solidFill>
        </p:spPr>
        <p:txBody>
          <a:bodyPr>
            <a:noAutofit/>
          </a:bodyPr>
          <a:lstStyle/>
          <a:p>
            <a:r>
              <a:rPr lang="ar-SA" sz="2800" b="1" dirty="0" smtClean="0">
                <a:ln>
                  <a:noFill/>
                </a:ln>
              </a:rPr>
              <a:t>وفي هذا المجال يمكن أن تستعين أسرة المعاق بصرياً أو معلمه ببعض المؤشرات الدالة على استعداده للتعلم بصفة عامة واللغوى بصفة خاصة، وهى:</a:t>
            </a:r>
            <a:endParaRPr lang="en-US" sz="2800" b="1" dirty="0"/>
          </a:p>
        </p:txBody>
      </p:sp>
      <p:sp>
        <p:nvSpPr>
          <p:cNvPr id="4" name="Rounded Rectangle 3"/>
          <p:cNvSpPr/>
          <p:nvPr/>
        </p:nvSpPr>
        <p:spPr>
          <a:xfrm>
            <a:off x="722400" y="1628800"/>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435280" cy="4525963"/>
          </a:xfrm>
          <a:solidFill>
            <a:srgbClr val="00B050"/>
          </a:solidFill>
        </p:spPr>
        <p:txBody>
          <a:bodyPr>
            <a:normAutofit fontScale="85000" lnSpcReduction="20000"/>
          </a:bodyPr>
          <a:lstStyle/>
          <a:p>
            <a:pPr marL="0" indent="0" algn="r">
              <a:buNone/>
            </a:pPr>
            <a:r>
              <a:rPr lang="ar-SA" dirty="0" smtClean="0"/>
              <a:t>1-حسن الانتباه لما يعرض عليه من مثيرات سمعية محسوسة.</a:t>
            </a:r>
          </a:p>
          <a:p>
            <a:pPr marL="0" indent="0" algn="r">
              <a:buNone/>
            </a:pPr>
            <a:r>
              <a:rPr lang="ar-SA" dirty="0" smtClean="0"/>
              <a:t>2-اللعب مع الأطفال الآخرين والاستمتاع معهم.</a:t>
            </a:r>
          </a:p>
          <a:p>
            <a:pPr marL="0" indent="0" algn="r">
              <a:buNone/>
            </a:pPr>
            <a:r>
              <a:rPr lang="ar-SA" dirty="0" smtClean="0"/>
              <a:t>3-التعاون مع رفاقه في أداء الأنشطة المختلفة.</a:t>
            </a:r>
          </a:p>
          <a:p>
            <a:pPr marL="0" indent="0" algn="r">
              <a:buNone/>
            </a:pPr>
            <a:r>
              <a:rPr lang="ar-SA" dirty="0" smtClean="0"/>
              <a:t>4-فهم التعليمات اللفظية والاستجابة لها بنفس راضية.</a:t>
            </a:r>
          </a:p>
          <a:p>
            <a:pPr marL="0" indent="0" algn="r">
              <a:buNone/>
            </a:pPr>
            <a:r>
              <a:rPr lang="ar-SA" dirty="0" smtClean="0"/>
              <a:t>5-المرور بخبرات حياتية في أثناء تعاملاته اليومية.</a:t>
            </a:r>
          </a:p>
          <a:p>
            <a:pPr marL="0" indent="0" algn="r">
              <a:buNone/>
            </a:pPr>
            <a:r>
              <a:rPr lang="ar-SA" dirty="0" smtClean="0"/>
              <a:t>6-التعبير لغوياً عن أفكاره ومشاعره.</a:t>
            </a:r>
          </a:p>
          <a:p>
            <a:pPr marL="0" indent="0" algn="r">
              <a:buNone/>
            </a:pPr>
            <a:r>
              <a:rPr lang="ar-SA" dirty="0" smtClean="0"/>
              <a:t>7-التعبير عن الاهتمام بالقصص والقدرة على فهم ما تعني.</a:t>
            </a:r>
          </a:p>
          <a:p>
            <a:pPr marL="0" indent="0" algn="r">
              <a:buNone/>
            </a:pPr>
            <a:r>
              <a:rPr lang="ar-SA" dirty="0" smtClean="0"/>
              <a:t>8-استيعاب المفاهيم البسيطة والتعرف إلى العلاقات بين هذه المفاهيم.</a:t>
            </a:r>
          </a:p>
          <a:p>
            <a:pPr marL="0" indent="0" algn="r">
              <a:buNone/>
            </a:pPr>
            <a:r>
              <a:rPr lang="ar-SA" dirty="0" smtClean="0"/>
              <a:t>9-العناية الجسدية الذاتية.</a:t>
            </a:r>
          </a:p>
          <a:p>
            <a:pPr marL="0" indent="0" algn="r">
              <a:buNone/>
            </a:pPr>
            <a:r>
              <a:rPr lang="ar-SA" dirty="0" smtClean="0"/>
              <a:t>10-إبداء الرغبة في التعلم والاكتشاف.</a:t>
            </a:r>
            <a:endParaRPr lang="en-US" dirty="0"/>
          </a:p>
        </p:txBody>
      </p:sp>
    </p:spTree>
    <p:extLst>
      <p:ext uri="{BB962C8B-B14F-4D97-AF65-F5344CB8AC3E}">
        <p14:creationId xmlns:p14="http://schemas.microsoft.com/office/powerpoint/2010/main" val="136108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effectLst>
                  <a:outerShdw blurRad="38100" dist="38100" dir="2700000" algn="tl">
                    <a:srgbClr val="000000">
                      <a:alpha val="43137"/>
                    </a:srgbClr>
                  </a:outerShdw>
                </a:effectLst>
              </a:rPr>
              <a:t>يمكن تنمية مهارات الاستماع لدى الطالب المعاق بصرياً من خلال الآتي:</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92184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0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556</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جامعة بنها كلية التربية  قسم المناهج وطرق التدريس وتكنولوجيا التعليم</vt:lpstr>
      <vt:lpstr>تابع الفصل الثالث: طرائق وأساليب تدريس اللغة   العربية لذوي الاحتياجات الخاصة</vt:lpstr>
      <vt:lpstr>الأساليب التدريسية لذوى الإعاقة السمعية:</vt:lpstr>
      <vt:lpstr>2- استخدام أمثلة لتوضيح كيف أن الطالب المعاق يمكنه التغلب على الحواجز: مثل: مناقشة أمثلة للأفراد المعاقين الذين تغلبوا على الحواجز، مثل العلماء الذين يعانون من الإعاقة السمعية.</vt:lpstr>
      <vt:lpstr>5- مساعدة الطالب على حسن قراءة الحديث ( قراءة الشفاه والإشارات) وتوضيح المعلم لحركة الشفاه بما يعبر عن دلالة الأصوات اللغوية وفهم المعنى المراد للكلمات.</vt:lpstr>
      <vt:lpstr>8- متابعة التغيرات في أداء الطالب ومنها: نقص الانتباه في الفصل، وتغيرات في معدل العمل الذى تم إنجازه، أو تغيرات في مستوى فهم التعليمات أو المفاهيم.</vt:lpstr>
      <vt:lpstr>أساليب التعامل مع ذوى الإعاقة البصرية:</vt:lpstr>
      <vt:lpstr>وفي هذا المجال يمكن أن تستعين أسرة المعاق بصرياً أو معلمه ببعض المؤشرات الدالة على استعداده للتعلم بصفة عامة واللغوى بصفة خاصة، وهى:</vt:lpstr>
      <vt:lpstr>يمكن تنمية مهارات الاستماع لدى الطالب المعاق بصرياً من خلال الآتي: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33</cp:revision>
  <dcterms:created xsi:type="dcterms:W3CDTF">2020-03-18T14:30:32Z</dcterms:created>
  <dcterms:modified xsi:type="dcterms:W3CDTF">2020-03-28T18:59:22Z</dcterms:modified>
</cp:coreProperties>
</file>